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4"/>
  </p:sldMasterIdLst>
  <p:notesMasterIdLst>
    <p:notesMasterId r:id="rId21"/>
  </p:notesMasterIdLst>
  <p:sldIdLst>
    <p:sldId id="287" r:id="rId5"/>
    <p:sldId id="260" r:id="rId6"/>
    <p:sldId id="289" r:id="rId7"/>
    <p:sldId id="290" r:id="rId8"/>
    <p:sldId id="291" r:id="rId9"/>
    <p:sldId id="292" r:id="rId10"/>
    <p:sldId id="293" r:id="rId11"/>
    <p:sldId id="294" r:id="rId12"/>
    <p:sldId id="295" r:id="rId13"/>
    <p:sldId id="262" r:id="rId14"/>
    <p:sldId id="296" r:id="rId15"/>
    <p:sldId id="297" r:id="rId16"/>
    <p:sldId id="298" r:id="rId17"/>
    <p:sldId id="299" r:id="rId18"/>
    <p:sldId id="301" r:id="rId19"/>
    <p:sldId id="28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ck Brazeau" initials="NB" lastIdx="2" clrIdx="0">
    <p:extLst>
      <p:ext uri="{19B8F6BF-5375-455C-9EA6-DF929625EA0E}">
        <p15:presenceInfo xmlns:p15="http://schemas.microsoft.com/office/powerpoint/2012/main" userId="S-1-5-21-2127521184-1604012920-1887927527-16880922" providerId="AD"/>
      </p:ext>
    </p:extLst>
  </p:cmAuthor>
  <p:cmAuthor id="2" name="Achim Dettweiler" initials="AD" lastIdx="4" clrIdx="1">
    <p:extLst>
      <p:ext uri="{19B8F6BF-5375-455C-9EA6-DF929625EA0E}">
        <p15:presenceInfo xmlns:p15="http://schemas.microsoft.com/office/powerpoint/2012/main" userId="S-1-5-21-2127521184-1604012920-1887927527-8448984" providerId="AD"/>
      </p:ext>
    </p:extLst>
  </p:cmAuthor>
  <p:cmAuthor id="3" name="Beth Massi" initials="BM" lastIdx="4" clrIdx="2">
    <p:extLst>
      <p:ext uri="{19B8F6BF-5375-455C-9EA6-DF929625EA0E}">
        <p15:presenceInfo xmlns:p15="http://schemas.microsoft.com/office/powerpoint/2012/main" userId="S-1-5-21-2127521184-1604012920-1887927527-3218060" providerId="AD"/>
      </p:ext>
    </p:extLst>
  </p:cmAuthor>
  <p:cmAuthor id="4" name="Diego Vega" initials="DV" lastIdx="2" clrIdx="3">
    <p:extLst>
      <p:ext uri="{19B8F6BF-5375-455C-9EA6-DF929625EA0E}">
        <p15:presenceInfo xmlns:p15="http://schemas.microsoft.com/office/powerpoint/2012/main" userId="S003BFFD801C0A84@LIVE.COM"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3382"/>
    <a:srgbClr val="FFFFFF"/>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063" autoAdjust="0"/>
  </p:normalViewPr>
  <p:slideViewPr>
    <p:cSldViewPr snapToGrid="0">
      <p:cViewPr>
        <p:scale>
          <a:sx n="80" d="100"/>
          <a:sy n="80" d="100"/>
        </p:scale>
        <p:origin x="30" y="-23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sey Uhlenhuth" userId="26348e38-7bad-47c3-8070-046a81df1b7d" providerId="ADAL" clId="{81BA9A11-3192-479D-ADA8-A7DC9A52FADF}"/>
    <pc:docChg chg="custSel modSld">
      <pc:chgData name="Kasey Uhlenhuth" userId="26348e38-7bad-47c3-8070-046a81df1b7d" providerId="ADAL" clId="{81BA9A11-3192-479D-ADA8-A7DC9A52FADF}" dt="2017-09-19T19:34:49.325" v="176" actId="20577"/>
      <pc:docMkLst>
        <pc:docMk/>
      </pc:docMkLst>
      <pc:sldChg chg="modNotesTx">
        <pc:chgData name="Kasey Uhlenhuth" userId="26348e38-7bad-47c3-8070-046a81df1b7d" providerId="ADAL" clId="{81BA9A11-3192-479D-ADA8-A7DC9A52FADF}" dt="2017-09-19T19:34:49.325" v="176" actId="20577"/>
        <pc:sldMkLst>
          <pc:docMk/>
          <pc:sldMk cId="245279322" sldId="294"/>
        </pc:sldMkLst>
      </pc:sldChg>
      <pc:sldChg chg="modSp">
        <pc:chgData name="Kasey Uhlenhuth" userId="26348e38-7bad-47c3-8070-046a81df1b7d" providerId="ADAL" clId="{81BA9A11-3192-479D-ADA8-A7DC9A52FADF}" dt="2017-09-19T04:58:44.805" v="123" actId="113"/>
        <pc:sldMkLst>
          <pc:docMk/>
          <pc:sldMk cId="1090554858" sldId="301"/>
        </pc:sldMkLst>
        <pc:spChg chg="mod">
          <ac:chgData name="Kasey Uhlenhuth" userId="26348e38-7bad-47c3-8070-046a81df1b7d" providerId="ADAL" clId="{81BA9A11-3192-479D-ADA8-A7DC9A52FADF}" dt="2017-09-19T04:58:44.805" v="123" actId="113"/>
          <ac:spMkLst>
            <pc:docMk/>
            <pc:sldMk cId="1090554858" sldId="301"/>
            <ac:spMk id="3" creationId="{1B902ECC-204C-497E-8B89-85B1E5067635}"/>
          </ac:spMkLst>
        </pc:spChg>
      </pc:sldChg>
    </pc:docChg>
  </pc:docChgLst>
</pc:chgInfo>
</file>

<file path=ppt/media/image1.png>
</file>

<file path=ppt/media/image10.png>
</file>

<file path=ppt/media/image11.svg>
</file>

<file path=ppt/media/image1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7A0A5C-BDFE-4AA0-8363-842B4B5195FB}" type="datetimeFigureOut">
              <a:rPr lang="en-US" smtClean="0"/>
              <a:t>9/18/2017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8195A8-0CC9-4EC5-84EE-12317B82121E}"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8195A8-0CC9-4EC5-84EE-12317B82121E}" type="slidenum">
              <a:rPr lang="en-US" smtClean="0"/>
              <a:t>1</a:t>
            </a:fld>
            <a:endParaRPr lang="en-US"/>
          </a:p>
        </p:txBody>
      </p:sp>
    </p:spTree>
    <p:extLst>
      <p:ext uri="{BB962C8B-B14F-4D97-AF65-F5344CB8AC3E}">
        <p14:creationId xmlns:p14="http://schemas.microsoft.com/office/powerpoint/2010/main" val="3650883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BE5AA1C-3A4A-4E86-88DD-FDD0A0056FE6}" type="slidenum">
              <a:rPr lang="en-US" smtClean="0"/>
              <a:pPr>
                <a:defRPr/>
              </a:pPr>
              <a:t>13</a:t>
            </a:fld>
            <a:endParaRPr lang="en-US"/>
          </a:p>
        </p:txBody>
      </p:sp>
    </p:spTree>
    <p:extLst>
      <p:ext uri="{BB962C8B-B14F-4D97-AF65-F5344CB8AC3E}">
        <p14:creationId xmlns:p14="http://schemas.microsoft.com/office/powerpoint/2010/main" val="3920147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BE5AA1C-3A4A-4E86-88DD-FDD0A0056FE6}" type="slidenum">
              <a:rPr lang="en-US" smtClean="0"/>
              <a:pPr>
                <a:defRPr/>
              </a:pPr>
              <a:t>14</a:t>
            </a:fld>
            <a:endParaRPr lang="en-US"/>
          </a:p>
        </p:txBody>
      </p:sp>
    </p:spTree>
    <p:extLst>
      <p:ext uri="{BB962C8B-B14F-4D97-AF65-F5344CB8AC3E}">
        <p14:creationId xmlns:p14="http://schemas.microsoft.com/office/powerpoint/2010/main" val="24081712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114300" indent="-114300" eaLnBrk="1" hangingPunct="1">
              <a:spcBef>
                <a:spcPct val="0"/>
              </a:spcBef>
              <a:buFont typeface="Wingdings" pitchFamily="2" charset="2"/>
              <a:buNone/>
            </a:pPr>
            <a:endParaRPr lang="en-US" dirty="0">
              <a:latin typeface="Segoe"/>
            </a:endParaRPr>
          </a:p>
        </p:txBody>
      </p:sp>
      <p:sp>
        <p:nvSpPr>
          <p:cNvPr id="8" name="Date Placeholder 7"/>
          <p:cNvSpPr>
            <a:spLocks noGrp="1"/>
          </p:cNvSpPr>
          <p:nvPr>
            <p:ph type="dt" idx="10"/>
          </p:nvPr>
        </p:nvSpPr>
        <p:spPr/>
        <p:txBody>
          <a:bodyPr/>
          <a:lstStyle/>
          <a:p>
            <a:fld id="{4E52F265-F367-4F41-8133-621F21EFA5ED}" type="datetime1">
              <a:rPr lang="en-US" smtClean="0"/>
              <a:pPr/>
              <a:t>9/18/2017</a:t>
            </a:fld>
            <a:endParaRPr lang="en-US" dirty="0"/>
          </a:p>
        </p:txBody>
      </p:sp>
      <p:sp>
        <p:nvSpPr>
          <p:cNvPr id="9" name="Footer Placeholder 8"/>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b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10" name="Slide Number Placeholder 9"/>
          <p:cNvSpPr>
            <a:spLocks noGrp="1"/>
          </p:cNvSpPr>
          <p:nvPr>
            <p:ph type="sldNum" sz="quarter" idx="12"/>
          </p:nvPr>
        </p:nvSpPr>
        <p:spPr/>
        <p:txBody>
          <a:bodyPr/>
          <a:lstStyle/>
          <a:p>
            <a:fld id="{8B263312-38AA-4E1E-B2B5-0F8F122B24FE}" type="slidenum">
              <a:rPr lang="en-US" smtClean="0"/>
              <a:pPr/>
              <a:t>15</a:t>
            </a:fld>
            <a:endParaRPr lang="en-US" dirty="0"/>
          </a:p>
        </p:txBody>
      </p:sp>
      <p:sp>
        <p:nvSpPr>
          <p:cNvPr id="11" name="Header Placeholder 10"/>
          <p:cNvSpPr>
            <a:spLocks noGrp="1"/>
          </p:cNvSpPr>
          <p:nvPr>
            <p:ph type="hdr" sz="quarter" idx="13"/>
          </p:nvPr>
        </p:nvSpPr>
        <p:spPr/>
        <p:txBody>
          <a:bodyPr/>
          <a:lstStyle/>
          <a:p>
            <a:r>
              <a:rPr lang="en-US" dirty="0"/>
              <a:t>Tech Ready 15</a:t>
            </a:r>
          </a:p>
        </p:txBody>
      </p:sp>
    </p:spTree>
    <p:extLst>
      <p:ext uri="{BB962C8B-B14F-4D97-AF65-F5344CB8AC3E}">
        <p14:creationId xmlns:p14="http://schemas.microsoft.com/office/powerpoint/2010/main" val="3895636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63EB8A-53A4-4077-8798-610E05BE84FE}" type="slidenum">
              <a:rPr lang="en-US" smtClean="0"/>
              <a:t>16</a:t>
            </a:fld>
            <a:endParaRPr lang="en-US"/>
          </a:p>
        </p:txBody>
      </p:sp>
    </p:spTree>
    <p:extLst>
      <p:ext uri="{BB962C8B-B14F-4D97-AF65-F5344CB8AC3E}">
        <p14:creationId xmlns:p14="http://schemas.microsoft.com/office/powerpoint/2010/main" val="30327211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63EB8A-53A4-4077-8798-610E05BE84FE}" type="slidenum">
              <a:rPr lang="en-US" smtClean="0"/>
              <a:t>2</a:t>
            </a:fld>
            <a:endParaRPr lang="en-US"/>
          </a:p>
        </p:txBody>
      </p:sp>
    </p:spTree>
    <p:extLst>
      <p:ext uri="{BB962C8B-B14F-4D97-AF65-F5344CB8AC3E}">
        <p14:creationId xmlns:p14="http://schemas.microsoft.com/office/powerpoint/2010/main" val="1137551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BE5AA1C-3A4A-4E86-88DD-FDD0A0056FE6}" type="slidenum">
              <a:rPr lang="en-US" smtClean="0"/>
              <a:pPr>
                <a:defRPr/>
              </a:pPr>
              <a:t>3</a:t>
            </a:fld>
            <a:endParaRPr lang="en-US"/>
          </a:p>
        </p:txBody>
      </p:sp>
    </p:spTree>
    <p:extLst>
      <p:ext uri="{BB962C8B-B14F-4D97-AF65-F5344CB8AC3E}">
        <p14:creationId xmlns:p14="http://schemas.microsoft.com/office/powerpoint/2010/main" val="2864858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BE5AA1C-3A4A-4E86-88DD-FDD0A0056FE6}" type="slidenum">
              <a:rPr lang="en-US" smtClean="0"/>
              <a:pPr>
                <a:defRPr/>
              </a:pPr>
              <a:t>4</a:t>
            </a:fld>
            <a:endParaRPr lang="en-US"/>
          </a:p>
        </p:txBody>
      </p:sp>
    </p:spTree>
    <p:extLst>
      <p:ext uri="{BB962C8B-B14F-4D97-AF65-F5344CB8AC3E}">
        <p14:creationId xmlns:p14="http://schemas.microsoft.com/office/powerpoint/2010/main" val="40996784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BE5AA1C-3A4A-4E86-88DD-FDD0A0056FE6}" type="slidenum">
              <a:rPr lang="en-US" smtClean="0"/>
              <a:pPr>
                <a:defRPr/>
              </a:pPr>
              <a:t>5</a:t>
            </a:fld>
            <a:endParaRPr lang="en-US"/>
          </a:p>
        </p:txBody>
      </p:sp>
    </p:spTree>
    <p:extLst>
      <p:ext uri="{BB962C8B-B14F-4D97-AF65-F5344CB8AC3E}">
        <p14:creationId xmlns:p14="http://schemas.microsoft.com/office/powerpoint/2010/main" val="4466377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key message is that we optimized solution load time for large C# solutions in </a:t>
            </a:r>
            <a:r>
              <a:rPr lang="en-US" sz="1200" b="1" kern="1200" dirty="0">
                <a:solidFill>
                  <a:schemeClr val="tx1"/>
                </a:solidFill>
                <a:effectLst/>
                <a:latin typeface="+mn-lt"/>
                <a:ea typeface="+mn-ea"/>
                <a:cs typeface="+mn-cs"/>
              </a:rPr>
              <a:t>15.5</a:t>
            </a:r>
            <a:r>
              <a:rPr lang="en-US" sz="1200" kern="1200" dirty="0">
                <a:solidFill>
                  <a:schemeClr val="tx1"/>
                </a:solidFill>
                <a:effectLst/>
                <a:latin typeface="+mn-lt"/>
                <a:ea typeface="+mn-ea"/>
                <a:cs typeface="+mn-cs"/>
              </a:rPr>
              <a:t>.</a:t>
            </a:r>
          </a:p>
          <a:p>
            <a:r>
              <a:rPr lang="en-US" dirty="0"/>
              <a:t>Project load and </a:t>
            </a:r>
            <a:r>
              <a:rPr lang="en-US" dirty="0" err="1"/>
              <a:t>desing</a:t>
            </a:r>
            <a:r>
              <a:rPr lang="en-US" dirty="0"/>
              <a:t>-time build </a:t>
            </a:r>
            <a:r>
              <a:rPr lang="en-US"/>
              <a:t>in parallel</a:t>
            </a:r>
            <a:endParaRPr lang="en-US" dirty="0"/>
          </a:p>
        </p:txBody>
      </p:sp>
      <p:sp>
        <p:nvSpPr>
          <p:cNvPr id="4" name="Slide Number Placeholder 3"/>
          <p:cNvSpPr>
            <a:spLocks noGrp="1"/>
          </p:cNvSpPr>
          <p:nvPr>
            <p:ph type="sldNum" sz="quarter" idx="10"/>
          </p:nvPr>
        </p:nvSpPr>
        <p:spPr/>
        <p:txBody>
          <a:bodyPr/>
          <a:lstStyle/>
          <a:p>
            <a:fld id="{CC8195A8-0CC9-4EC5-84EE-12317B82121E}" type="slidenum">
              <a:rPr lang="en-US" smtClean="0"/>
              <a:t>8</a:t>
            </a:fld>
            <a:endParaRPr lang="en-US"/>
          </a:p>
        </p:txBody>
      </p:sp>
    </p:spTree>
    <p:extLst>
      <p:ext uri="{BB962C8B-B14F-4D97-AF65-F5344CB8AC3E}">
        <p14:creationId xmlns:p14="http://schemas.microsoft.com/office/powerpoint/2010/main" val="1657477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highlights that we’re OSS, and that we’re trying to leverage other OSS, instead of writing things ourselves</a:t>
            </a:r>
          </a:p>
        </p:txBody>
      </p:sp>
      <p:sp>
        <p:nvSpPr>
          <p:cNvPr id="4" name="Slide Number Placeholder 3"/>
          <p:cNvSpPr>
            <a:spLocks noGrp="1"/>
          </p:cNvSpPr>
          <p:nvPr>
            <p:ph type="sldNum" sz="quarter" idx="10"/>
          </p:nvPr>
        </p:nvSpPr>
        <p:spPr/>
        <p:txBody>
          <a:bodyPr/>
          <a:lstStyle/>
          <a:p>
            <a:fld id="{4E088C26-F2EE-4531-A8A2-E8EE44056931}" type="slidenum">
              <a:rPr lang="en-US" smtClean="0"/>
              <a:t>10</a:t>
            </a:fld>
            <a:endParaRPr lang="en-US"/>
          </a:p>
        </p:txBody>
      </p:sp>
    </p:spTree>
    <p:extLst>
      <p:ext uri="{BB962C8B-B14F-4D97-AF65-F5344CB8AC3E}">
        <p14:creationId xmlns:p14="http://schemas.microsoft.com/office/powerpoint/2010/main" val="7995442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BE5AA1C-3A4A-4E86-88DD-FDD0A0056FE6}" type="slidenum">
              <a:rPr lang="en-US" smtClean="0"/>
              <a:pPr>
                <a:defRPr/>
              </a:pPr>
              <a:t>11</a:t>
            </a:fld>
            <a:endParaRPr lang="en-US"/>
          </a:p>
        </p:txBody>
      </p:sp>
    </p:spTree>
    <p:extLst>
      <p:ext uri="{BB962C8B-B14F-4D97-AF65-F5344CB8AC3E}">
        <p14:creationId xmlns:p14="http://schemas.microsoft.com/office/powerpoint/2010/main" val="42925525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BE5AA1C-3A4A-4E86-88DD-FDD0A0056FE6}" type="slidenum">
              <a:rPr lang="en-US" smtClean="0"/>
              <a:pPr>
                <a:defRPr/>
              </a:pPr>
              <a:t>12</a:t>
            </a:fld>
            <a:endParaRPr lang="en-US"/>
          </a:p>
        </p:txBody>
      </p:sp>
    </p:spTree>
    <p:extLst>
      <p:ext uri="{BB962C8B-B14F-4D97-AF65-F5344CB8AC3E}">
        <p14:creationId xmlns:p14="http://schemas.microsoft.com/office/powerpoint/2010/main" val="29964289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3" name="Picture 2">
            <a:extLst>
              <a:ext uri="{FF2B5EF4-FFF2-40B4-BE49-F238E27FC236}">
                <a16:creationId xmlns:a16="http://schemas.microsoft.com/office/drawing/2014/main" id="{5C3560EA-E0BC-4D23-AB03-94687AB5777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4" name="Picture 3">
            <a:extLst>
              <a:ext uri="{FF2B5EF4-FFF2-40B4-BE49-F238E27FC236}">
                <a16:creationId xmlns:a16="http://schemas.microsoft.com/office/drawing/2014/main" id="{B4CBA2C8-3215-4ADB-AC4C-D39B15E75B6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a:off x="-1160" y="5098627"/>
            <a:ext cx="12193160" cy="3518745"/>
          </a:xfrm>
          <a:prstGeom prst="rect">
            <a:avLst/>
          </a:prstGeom>
        </p:spPr>
      </p:pic>
      <p:sp>
        <p:nvSpPr>
          <p:cNvPr id="6" name="TextBox 5">
            <a:extLst>
              <a:ext uri="{FF2B5EF4-FFF2-40B4-BE49-F238E27FC236}">
                <a16:creationId xmlns:a16="http://schemas.microsoft.com/office/drawing/2014/main" id="{3C13B10B-C71C-4EF5-A560-A735E108C70D}"/>
              </a:ext>
            </a:extLst>
          </p:cNvPr>
          <p:cNvSpPr txBox="1"/>
          <p:nvPr userDrawn="1"/>
        </p:nvSpPr>
        <p:spPr>
          <a:xfrm>
            <a:off x="380011" y="2087126"/>
            <a:ext cx="10390909" cy="904863"/>
          </a:xfrm>
          <a:prstGeom prst="rect">
            <a:avLst/>
          </a:prstGeom>
          <a:noFill/>
        </p:spPr>
        <p:txBody>
          <a:bodyPr wrap="square" lIns="182880" tIns="146304" rIns="182880" bIns="146304" rtlCol="0">
            <a:spAutoFit/>
          </a:bodyPr>
          <a:lstStyle/>
          <a:p>
            <a:pPr>
              <a:lnSpc>
                <a:spcPct val="90000"/>
              </a:lnSpc>
              <a:spcAft>
                <a:spcPts val="600"/>
              </a:spcAft>
            </a:pPr>
            <a:r>
              <a:rPr lang="en-US" sz="4400" dirty="0">
                <a:solidFill>
                  <a:schemeClr val="bg1"/>
                </a:solidFill>
              </a:rPr>
              <a:t>Session Title</a:t>
            </a:r>
          </a:p>
        </p:txBody>
      </p:sp>
      <p:sp>
        <p:nvSpPr>
          <p:cNvPr id="7" name="TextBox 6">
            <a:extLst>
              <a:ext uri="{FF2B5EF4-FFF2-40B4-BE49-F238E27FC236}">
                <a16:creationId xmlns:a16="http://schemas.microsoft.com/office/drawing/2014/main" id="{6944DF33-867A-4A36-83BA-1B9AEE45800C}"/>
              </a:ext>
            </a:extLst>
          </p:cNvPr>
          <p:cNvSpPr txBox="1"/>
          <p:nvPr userDrawn="1"/>
        </p:nvSpPr>
        <p:spPr>
          <a:xfrm>
            <a:off x="380011" y="4132614"/>
            <a:ext cx="4969823"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solidFill>
              </a:rPr>
              <a:t>Speaker Name</a:t>
            </a:r>
          </a:p>
        </p:txBody>
      </p:sp>
      <p:sp>
        <p:nvSpPr>
          <p:cNvPr id="8" name="TextBox 7">
            <a:extLst>
              <a:ext uri="{FF2B5EF4-FFF2-40B4-BE49-F238E27FC236}">
                <a16:creationId xmlns:a16="http://schemas.microsoft.com/office/drawing/2014/main" id="{DE3E9E9A-5DF0-461C-9286-4130DEB11327}"/>
              </a:ext>
            </a:extLst>
          </p:cNvPr>
          <p:cNvSpPr txBox="1"/>
          <p:nvPr userDrawn="1"/>
        </p:nvSpPr>
        <p:spPr>
          <a:xfrm>
            <a:off x="8201320" y="5448693"/>
            <a:ext cx="4128940" cy="1541961"/>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lumMod val="95000"/>
                  </a:schemeClr>
                </a:solidFill>
                <a:latin typeface="+mj-lt"/>
              </a:rPr>
              <a:t>Learn. Imagine. Build.</a:t>
            </a:r>
            <a:br>
              <a:rPr lang="en-US" sz="2400" dirty="0">
                <a:solidFill>
                  <a:schemeClr val="bg1">
                    <a:lumMod val="95000"/>
                  </a:schemeClr>
                </a:solidFill>
              </a:rPr>
            </a:br>
            <a:r>
              <a:rPr lang="en-US" sz="6600" dirty="0">
                <a:solidFill>
                  <a:schemeClr val="bg1"/>
                </a:solidFill>
                <a:latin typeface="+mn-lt"/>
              </a:rPr>
              <a:t>.NET Conf</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0922703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Visual Studio Live! Washington, D.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lumMod val="50000"/>
                  </a:schemeClr>
                </a:solidFill>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03173A4F-54E2-42AD-AEE7-525DC08E7D5E}" type="datetimeFigureOut">
              <a:rPr lang="en-US" smtClean="0"/>
              <a:pPr>
                <a:defRPr/>
              </a:pPr>
              <a:t>9/18/2017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11012632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055306"/>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140978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541226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493280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85333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445309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326652" y="882710"/>
            <a:ext cx="7984402" cy="5763417"/>
          </a:xfrm>
          <a:prstGeom prst="rect">
            <a:avLst/>
          </a:prstGeom>
        </p:spPr>
      </p:pic>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0656622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981615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60297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1491147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grpSp>
        <p:nvGrpSpPr>
          <p:cNvPr id="7" name="Group 6">
            <a:extLst>
              <a:ext uri="{FF2B5EF4-FFF2-40B4-BE49-F238E27FC236}">
                <a16:creationId xmlns:a16="http://schemas.microsoft.com/office/drawing/2014/main" id="{51AC467E-40BB-4167-B886-3BE80F4C6BFF}"/>
              </a:ext>
            </a:extLst>
          </p:cNvPr>
          <p:cNvGrpSpPr/>
          <p:nvPr userDrawn="1"/>
        </p:nvGrpSpPr>
        <p:grpSpPr>
          <a:xfrm>
            <a:off x="1" y="6150820"/>
            <a:ext cx="13541654" cy="904863"/>
            <a:chOff x="1" y="6150820"/>
            <a:chExt cx="13541654" cy="904863"/>
          </a:xfrm>
        </p:grpSpPr>
        <p:pic>
          <p:nvPicPr>
            <p:cNvPr id="6" name="Picture 5">
              <a:extLst>
                <a:ext uri="{FF2B5EF4-FFF2-40B4-BE49-F238E27FC236}">
                  <a16:creationId xmlns:a16="http://schemas.microsoft.com/office/drawing/2014/main" id="{06122FB3-2713-493C-AB08-276B6613B152}"/>
                </a:ext>
              </a:extLst>
            </p:cNvPr>
            <p:cNvPicPr>
              <a:picLocks noChangeAspect="1"/>
            </p:cNvPicPr>
            <p:nvPr userDrawn="1"/>
          </p:nvPicPr>
          <p:blipFill>
            <a:blip r:embed="rId13"/>
            <a:stretch>
              <a:fillRect/>
            </a:stretch>
          </p:blipFill>
          <p:spPr>
            <a:xfrm>
              <a:off x="1" y="6272117"/>
              <a:ext cx="12192000" cy="590550"/>
            </a:xfrm>
            <a:prstGeom prst="rect">
              <a:avLst/>
            </a:prstGeom>
          </p:spPr>
        </p:pic>
        <p:sp>
          <p:nvSpPr>
            <p:cNvPr id="21" name="TextBox 20">
              <a:extLst>
                <a:ext uri="{FF2B5EF4-FFF2-40B4-BE49-F238E27FC236}">
                  <a16:creationId xmlns:a16="http://schemas.microsoft.com/office/drawing/2014/main" id="{6F9C8AD2-E3AF-433C-91E6-F177F22D3A0D}"/>
                </a:ext>
              </a:extLst>
            </p:cNvPr>
            <p:cNvSpPr txBox="1"/>
            <p:nvPr userDrawn="1"/>
          </p:nvSpPr>
          <p:spPr>
            <a:xfrm>
              <a:off x="9412715" y="6150820"/>
              <a:ext cx="4128940" cy="904863"/>
            </a:xfrm>
            <a:prstGeom prst="rect">
              <a:avLst/>
            </a:prstGeom>
            <a:noFill/>
            <a:effectLst>
              <a:outerShdw sx="1000" sy="1000" algn="ctr" rotWithShape="0">
                <a:schemeClr val="bg1"/>
              </a:outerShdw>
            </a:effectLst>
          </p:spPr>
          <p:txBody>
            <a:bodyPr wrap="square" lIns="182880" tIns="146304" rIns="182880" bIns="146304" rtlCol="0">
              <a:spAutoFit/>
            </a:bodyPr>
            <a:lstStyle/>
            <a:p>
              <a:pPr>
                <a:lnSpc>
                  <a:spcPct val="90000"/>
                </a:lnSpc>
                <a:spcAft>
                  <a:spcPts val="600"/>
                </a:spcAft>
              </a:pPr>
              <a:r>
                <a:rPr lang="en-US" sz="4400" dirty="0">
                  <a:solidFill>
                    <a:srgbClr val="F8F8F8"/>
                  </a:solidFill>
                  <a:effectLst/>
                  <a:latin typeface="+mn-lt"/>
                </a:rPr>
                <a:t>.NET Conf</a:t>
              </a:r>
              <a:endParaRPr lang="en-US" sz="4400" dirty="0">
                <a:solidFill>
                  <a:srgbClr val="F8F8F8"/>
                </a:solidFill>
                <a:effectLst/>
              </a:endParaRPr>
            </a:p>
          </p:txBody>
        </p:sp>
      </p:grpSp>
    </p:spTree>
    <p:extLst>
      <p:ext uri="{BB962C8B-B14F-4D97-AF65-F5344CB8AC3E}">
        <p14:creationId xmlns:p14="http://schemas.microsoft.com/office/powerpoint/2010/main" val="3512875427"/>
      </p:ext>
    </p:extLst>
  </p:cSld>
  <p:clrMap bg1="lt1" tx1="dk1" bg2="lt2" tx2="dk2" accent1="accent1" accent2="accent2" accent3="accent3" accent4="accent4" accent5="accent5" accent6="accent6" hlink="hlink" folHlink="folHlink"/>
  <p:sldLayoutIdLst>
    <p:sldLayoutId id="2147483675" r:id="rId1"/>
    <p:sldLayoutId id="2147483677" r:id="rId2"/>
    <p:sldLayoutId id="2147483678" r:id="rId3"/>
    <p:sldLayoutId id="2147483679" r:id="rId4"/>
    <p:sldLayoutId id="2147483680" r:id="rId5"/>
    <p:sldLayoutId id="2147483683" r:id="rId6"/>
    <p:sldLayoutId id="2147483686" r:id="rId7"/>
    <p:sldLayoutId id="2147483687" r:id="rId8"/>
    <p:sldLayoutId id="2147483697" r:id="rId9"/>
    <p:sldLayoutId id="2147483698" r:id="rId10"/>
    <p:sldLayoutId id="2147483699" r:id="rId1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8" Type="http://schemas.openxmlformats.org/officeDocument/2006/relationships/hyperlink" Target="https://github.com/dotnet/roslyn/wiki/Getting-Started-Writing-a-Custom-Analyzer-&amp;-Code-Fix" TargetMode="External"/><Relationship Id="rId3" Type="http://schemas.openxmlformats.org/officeDocument/2006/relationships/hyperlink" Target="https://github.com/dotnet/roslyn/issues" TargetMode="External"/><Relationship Id="rId7" Type="http://schemas.openxmlformats.org/officeDocument/2006/relationships/hyperlink" Target="https://docs.microsoft.com/en-us/visualstudio/ide/refactoring-code-generation-quick-actions" TargetMode="External"/><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hyperlink" Target="https://docs.microsoft.com/en-us/visualstudio/ide/editorconfig-code-style-settings-reference" TargetMode="External"/><Relationship Id="rId5" Type="http://schemas.openxmlformats.org/officeDocument/2006/relationships/hyperlink" Target="https://www.visualstudio.com/vs/net-productivity/" TargetMode="External"/><Relationship Id="rId4" Type="http://schemas.openxmlformats.org/officeDocument/2006/relationships/hyperlink" Target="https://aka.ms/vs2017productivityguide" TargetMode="External"/><Relationship Id="rId9" Type="http://schemas.openxmlformats.org/officeDocument/2006/relationships/hyperlink" Target="https://docs.microsoft.com/en-us/dotnet/csharp/whats-new/csharp-7"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E338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91E340D-E4F5-43F6-B9CB-F9B75FA827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7" name="Picture 6">
            <a:extLst>
              <a:ext uri="{FF2B5EF4-FFF2-40B4-BE49-F238E27FC236}">
                <a16:creationId xmlns:a16="http://schemas.microsoft.com/office/drawing/2014/main" id="{6F1C0FB0-4C94-4FAB-9C64-1B93E8C5E2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160" y="5098627"/>
            <a:ext cx="12193160" cy="3518745"/>
          </a:xfrm>
          <a:prstGeom prst="rect">
            <a:avLst/>
          </a:prstGeom>
        </p:spPr>
      </p:pic>
      <p:sp>
        <p:nvSpPr>
          <p:cNvPr id="2" name="Title 1">
            <a:extLst>
              <a:ext uri="{FF2B5EF4-FFF2-40B4-BE49-F238E27FC236}">
                <a16:creationId xmlns:a16="http://schemas.microsoft.com/office/drawing/2014/main" id="{7DF6E106-D1CC-47CA-8569-84F2DB6A7E68}"/>
              </a:ext>
            </a:extLst>
          </p:cNvPr>
          <p:cNvSpPr>
            <a:spLocks noGrp="1"/>
          </p:cNvSpPr>
          <p:nvPr>
            <p:ph type="title"/>
          </p:nvPr>
        </p:nvSpPr>
        <p:spPr>
          <a:xfrm>
            <a:off x="7897092" y="5462650"/>
            <a:ext cx="4294908" cy="724705"/>
          </a:xfrm>
        </p:spPr>
        <p:txBody>
          <a:bodyPr/>
          <a:lstStyle/>
          <a:p>
            <a:r>
              <a:rPr lang="en-US" sz="2800" dirty="0">
                <a:solidFill>
                  <a:schemeClr val="bg1">
                    <a:lumMod val="95000"/>
                  </a:schemeClr>
                </a:solidFill>
              </a:rPr>
              <a:t> Learn. Imagine. Build.</a:t>
            </a:r>
            <a:br>
              <a:rPr lang="en-US" dirty="0">
                <a:solidFill>
                  <a:schemeClr val="bg1">
                    <a:lumMod val="95000"/>
                  </a:schemeClr>
                </a:solidFill>
              </a:rPr>
            </a:br>
            <a:r>
              <a:rPr lang="en-US" sz="7200" dirty="0">
                <a:solidFill>
                  <a:schemeClr val="bg1"/>
                </a:solidFill>
                <a:latin typeface="+mn-lt"/>
              </a:rPr>
              <a:t>.NET Conf</a:t>
            </a:r>
            <a:br>
              <a:rPr lang="en-US" dirty="0">
                <a:solidFill>
                  <a:schemeClr val="bg1"/>
                </a:solidFill>
                <a:latin typeface="+mn-lt"/>
              </a:rPr>
            </a:br>
            <a:br>
              <a:rPr lang="en-US" dirty="0">
                <a:solidFill>
                  <a:schemeClr val="bg1"/>
                </a:solidFill>
              </a:rPr>
            </a:br>
            <a:endParaRPr lang="en-US" dirty="0">
              <a:solidFill>
                <a:schemeClr val="bg1"/>
              </a:solidFill>
            </a:endParaRPr>
          </a:p>
        </p:txBody>
      </p:sp>
      <p:sp>
        <p:nvSpPr>
          <p:cNvPr id="3" name="TextBox 2">
            <a:extLst>
              <a:ext uri="{FF2B5EF4-FFF2-40B4-BE49-F238E27FC236}">
                <a16:creationId xmlns:a16="http://schemas.microsoft.com/office/drawing/2014/main" id="{5E058538-92E4-4599-A7E3-7B6D8A353732}"/>
              </a:ext>
            </a:extLst>
          </p:cNvPr>
          <p:cNvSpPr txBox="1"/>
          <p:nvPr/>
        </p:nvSpPr>
        <p:spPr>
          <a:xfrm>
            <a:off x="380011" y="2087126"/>
            <a:ext cx="10390909" cy="904863"/>
          </a:xfrm>
          <a:prstGeom prst="rect">
            <a:avLst/>
          </a:prstGeom>
          <a:noFill/>
        </p:spPr>
        <p:txBody>
          <a:bodyPr wrap="square" lIns="182880" tIns="146304" rIns="182880" bIns="146304" rtlCol="0">
            <a:spAutoFit/>
          </a:bodyPr>
          <a:lstStyle/>
          <a:p>
            <a:pPr>
              <a:lnSpc>
                <a:spcPct val="90000"/>
              </a:lnSpc>
              <a:spcAft>
                <a:spcPts val="600"/>
              </a:spcAft>
            </a:pPr>
            <a:r>
              <a:rPr lang="en-US" sz="4400" dirty="0">
                <a:solidFill>
                  <a:schemeClr val="bg1"/>
                </a:solidFill>
              </a:rPr>
              <a:t>What’s New in Visual Studio 2017</a:t>
            </a:r>
          </a:p>
        </p:txBody>
      </p:sp>
      <p:sp>
        <p:nvSpPr>
          <p:cNvPr id="4" name="TextBox 3">
            <a:extLst>
              <a:ext uri="{FF2B5EF4-FFF2-40B4-BE49-F238E27FC236}">
                <a16:creationId xmlns:a16="http://schemas.microsoft.com/office/drawing/2014/main" id="{D04B2266-E97B-470D-97CF-784B6D847E77}"/>
              </a:ext>
            </a:extLst>
          </p:cNvPr>
          <p:cNvSpPr txBox="1"/>
          <p:nvPr/>
        </p:nvSpPr>
        <p:spPr>
          <a:xfrm>
            <a:off x="380011" y="4026284"/>
            <a:ext cx="6648110" cy="1037207"/>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solidFill>
              </a:rPr>
              <a:t>Kasey Uhlenhuth, Program Manager </a:t>
            </a:r>
          </a:p>
          <a:p>
            <a:pPr>
              <a:lnSpc>
                <a:spcPct val="90000"/>
              </a:lnSpc>
              <a:spcAft>
                <a:spcPts val="600"/>
              </a:spcAft>
            </a:pPr>
            <a:r>
              <a:rPr lang="en-US" sz="2400" dirty="0">
                <a:solidFill>
                  <a:schemeClr val="bg1"/>
                </a:solidFill>
              </a:rPr>
              <a:t>@</a:t>
            </a:r>
            <a:r>
              <a:rPr lang="en-US" sz="2400" dirty="0" err="1">
                <a:solidFill>
                  <a:schemeClr val="bg1"/>
                </a:solidFill>
              </a:rPr>
              <a:t>kuhlenhuth</a:t>
            </a:r>
            <a:endParaRPr lang="en-US" sz="2400" dirty="0">
              <a:solidFill>
                <a:schemeClr val="bg1"/>
              </a:solidFill>
            </a:endParaRPr>
          </a:p>
        </p:txBody>
      </p:sp>
    </p:spTree>
    <p:extLst>
      <p:ext uri="{BB962C8B-B14F-4D97-AF65-F5344CB8AC3E}">
        <p14:creationId xmlns:p14="http://schemas.microsoft.com/office/powerpoint/2010/main" val="11178283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0" y="2084377"/>
            <a:ext cx="9859116" cy="1976823"/>
          </a:xfrm>
        </p:spPr>
        <p:txBody>
          <a:bodyPr/>
          <a:lstStyle/>
          <a:p>
            <a:r>
              <a:rPr lang="en-US" sz="6470" dirty="0"/>
              <a:t>Demo: be productive right away</a:t>
            </a:r>
          </a:p>
        </p:txBody>
      </p:sp>
      <p:sp>
        <p:nvSpPr>
          <p:cNvPr id="7" name="Text Placeholder 6"/>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1319530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 Studio 2017 Recap</a:t>
            </a:r>
          </a:p>
        </p:txBody>
      </p:sp>
      <p:sp>
        <p:nvSpPr>
          <p:cNvPr id="4" name="Content Placeholder 3"/>
          <p:cNvSpPr>
            <a:spLocks noGrp="1"/>
          </p:cNvSpPr>
          <p:nvPr>
            <p:ph idx="1"/>
          </p:nvPr>
        </p:nvSpPr>
        <p:spPr>
          <a:xfrm>
            <a:off x="609600" y="1600201"/>
            <a:ext cx="10862997" cy="4641527"/>
          </a:xfrm>
        </p:spPr>
        <p:txBody>
          <a:bodyPr/>
          <a:lstStyle/>
          <a:p>
            <a:pPr marL="0" indent="0">
              <a:buNone/>
            </a:pPr>
            <a:r>
              <a:rPr lang="en-US" b="1" dirty="0"/>
              <a:t>Help developers </a:t>
            </a:r>
            <a:r>
              <a:rPr lang="en-US" b="1" dirty="0">
                <a:solidFill>
                  <a:srgbClr val="6E3382"/>
                </a:solidFill>
                <a:latin typeface="Segoe UI Bold (Headings)"/>
              </a:rPr>
              <a:t>write better code faster</a:t>
            </a:r>
            <a:r>
              <a:rPr lang="en-US" dirty="0"/>
              <a:t>.</a:t>
            </a:r>
          </a:p>
          <a:p>
            <a:r>
              <a:rPr lang="en-US" sz="3200" dirty="0"/>
              <a:t>More refactorings and quick fixes</a:t>
            </a:r>
          </a:p>
          <a:p>
            <a:r>
              <a:rPr lang="en-US" sz="3200" dirty="0"/>
              <a:t>Navigation improvements</a:t>
            </a:r>
          </a:p>
          <a:p>
            <a:r>
              <a:rPr lang="en-US" sz="3200" dirty="0"/>
              <a:t>Live unit testing</a:t>
            </a:r>
          </a:p>
          <a:p>
            <a:r>
              <a:rPr lang="en-US" sz="3200" dirty="0"/>
              <a:t>Debugging enhancements</a:t>
            </a:r>
          </a:p>
          <a:p>
            <a:r>
              <a:rPr lang="en-US" sz="3200" dirty="0"/>
              <a:t>Code style enforcement and configuration</a:t>
            </a:r>
          </a:p>
          <a:p>
            <a:r>
              <a:rPr lang="en-US" sz="3200" dirty="0"/>
              <a:t>IntelliSense improvements</a:t>
            </a:r>
          </a:p>
          <a:p>
            <a:pPr marL="0" indent="0">
              <a:buNone/>
            </a:pPr>
            <a:endParaRPr lang="en-US" dirty="0"/>
          </a:p>
        </p:txBody>
      </p:sp>
    </p:spTree>
    <p:extLst>
      <p:ext uri="{BB962C8B-B14F-4D97-AF65-F5344CB8AC3E}">
        <p14:creationId xmlns:p14="http://schemas.microsoft.com/office/powerpoint/2010/main" val="3939864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fade">
                                      <p:cBhvr>
                                        <p:cTn id="22" dur="500"/>
                                        <p:tgtEl>
                                          <p:spTgt spid="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fade">
                                      <p:cBhvr>
                                        <p:cTn id="32"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coming next…</a:t>
            </a:r>
          </a:p>
        </p:txBody>
      </p:sp>
      <p:sp>
        <p:nvSpPr>
          <p:cNvPr id="4" name="Content Placeholder 3"/>
          <p:cNvSpPr>
            <a:spLocks noGrp="1"/>
          </p:cNvSpPr>
          <p:nvPr>
            <p:ph idx="1"/>
          </p:nvPr>
        </p:nvSpPr>
        <p:spPr>
          <a:xfrm>
            <a:off x="609600" y="1369832"/>
            <a:ext cx="10862997" cy="4780924"/>
          </a:xfrm>
        </p:spPr>
        <p:txBody>
          <a:bodyPr/>
          <a:lstStyle/>
          <a:p>
            <a:r>
              <a:rPr lang="en-US" sz="3200" dirty="0"/>
              <a:t>Even more refactorings and quick fixes</a:t>
            </a:r>
          </a:p>
          <a:p>
            <a:pPr lvl="1"/>
            <a:r>
              <a:rPr lang="en-US" sz="2667" dirty="0"/>
              <a:t>Convert for-loop to LINQ</a:t>
            </a:r>
          </a:p>
          <a:p>
            <a:pPr lvl="1"/>
            <a:r>
              <a:rPr lang="en-US" sz="2667" dirty="0"/>
              <a:t>Adjust namespaces</a:t>
            </a:r>
          </a:p>
          <a:p>
            <a:r>
              <a:rPr lang="en-US" sz="3200" dirty="0"/>
              <a:t>Navigation to decompiled sources</a:t>
            </a:r>
          </a:p>
          <a:p>
            <a:r>
              <a:rPr lang="en-US" sz="3200" dirty="0"/>
              <a:t>Calling out dead code</a:t>
            </a:r>
          </a:p>
          <a:p>
            <a:r>
              <a:rPr lang="en-US" sz="3200" dirty="0"/>
              <a:t>Razor support for quick fixes/navigation</a:t>
            </a:r>
          </a:p>
          <a:p>
            <a:r>
              <a:rPr lang="en-US" sz="3200" dirty="0"/>
              <a:t>Classification of locals, fields, etc.</a:t>
            </a:r>
          </a:p>
          <a:p>
            <a:r>
              <a:rPr lang="en-US" sz="3200" dirty="0"/>
              <a:t>Completion for types without </a:t>
            </a:r>
            <a:r>
              <a:rPr lang="en-US" sz="3200" dirty="0" err="1"/>
              <a:t>usings</a:t>
            </a:r>
            <a:endParaRPr lang="en-US" sz="3200" dirty="0"/>
          </a:p>
          <a:p>
            <a:r>
              <a:rPr lang="en-US" sz="3200" dirty="0"/>
              <a:t>One-click code cleanup</a:t>
            </a:r>
          </a:p>
        </p:txBody>
      </p:sp>
    </p:spTree>
    <p:extLst>
      <p:ext uri="{BB962C8B-B14F-4D97-AF65-F5344CB8AC3E}">
        <p14:creationId xmlns:p14="http://schemas.microsoft.com/office/powerpoint/2010/main" val="14515524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Onboarding Experience</a:t>
            </a:r>
          </a:p>
        </p:txBody>
      </p:sp>
      <p:sp>
        <p:nvSpPr>
          <p:cNvPr id="25" name="Arrow: Chevron 24"/>
          <p:cNvSpPr/>
          <p:nvPr/>
        </p:nvSpPr>
        <p:spPr>
          <a:xfrm>
            <a:off x="3887755" y="2779099"/>
            <a:ext cx="480053" cy="768085"/>
          </a:xfrm>
          <a:prstGeom prst="chevron">
            <a:avLst/>
          </a:prstGeom>
          <a:solidFill>
            <a:srgbClr val="195570"/>
          </a:solidFill>
          <a:ln>
            <a:solidFill>
              <a:srgbClr val="0073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endParaRPr>
          </a:p>
        </p:txBody>
      </p:sp>
      <p:sp>
        <p:nvSpPr>
          <p:cNvPr id="26" name="Arrow: Chevron 25"/>
          <p:cNvSpPr/>
          <p:nvPr/>
        </p:nvSpPr>
        <p:spPr>
          <a:xfrm>
            <a:off x="7632171" y="2779099"/>
            <a:ext cx="480053" cy="768085"/>
          </a:xfrm>
          <a:prstGeom prst="chevron">
            <a:avLst/>
          </a:prstGeom>
          <a:solidFill>
            <a:srgbClr val="195570"/>
          </a:solidFill>
          <a:ln>
            <a:solidFill>
              <a:srgbClr val="0073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endParaRPr>
          </a:p>
        </p:txBody>
      </p:sp>
      <p:grpSp>
        <p:nvGrpSpPr>
          <p:cNvPr id="31" name="Group 30"/>
          <p:cNvGrpSpPr/>
          <p:nvPr/>
        </p:nvGrpSpPr>
        <p:grpSpPr>
          <a:xfrm>
            <a:off x="4232280" y="1934336"/>
            <a:ext cx="3569569" cy="3808074"/>
            <a:chOff x="3174209" y="1450751"/>
            <a:chExt cx="2677177" cy="2856056"/>
          </a:xfrm>
        </p:grpSpPr>
        <p:grpSp>
          <p:nvGrpSpPr>
            <p:cNvPr id="7" name="Group 6"/>
            <p:cNvGrpSpPr/>
            <p:nvPr/>
          </p:nvGrpSpPr>
          <p:grpSpPr>
            <a:xfrm>
              <a:off x="3891423" y="1791307"/>
              <a:ext cx="1174116" cy="1339046"/>
              <a:chOff x="2700090" y="4262953"/>
              <a:chExt cx="4064482" cy="4812408"/>
            </a:xfrm>
          </p:grpSpPr>
          <p:sp>
            <p:nvSpPr>
              <p:cNvPr id="17" name="Rectangle: Single Corner Snipped 16"/>
              <p:cNvSpPr/>
              <p:nvPr/>
            </p:nvSpPr>
            <p:spPr>
              <a:xfrm>
                <a:off x="3035410" y="4262953"/>
                <a:ext cx="3729162" cy="4812408"/>
              </a:xfrm>
              <a:prstGeom prst="snip1Rect">
                <a:avLst/>
              </a:prstGeom>
              <a:solidFill>
                <a:srgbClr val="F7F7F7"/>
              </a:solidFill>
              <a:ln w="571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48" dirty="0"/>
              </a:p>
            </p:txBody>
          </p:sp>
          <p:pic>
            <p:nvPicPr>
              <p:cNvPr id="18" name="Picture 2" descr="Image result for editorconfig logo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0090" y="5471194"/>
                <a:ext cx="4064482" cy="3044556"/>
              </a:xfrm>
              <a:prstGeom prst="rect">
                <a:avLst/>
              </a:prstGeom>
              <a:noFill/>
              <a:extLst>
                <a:ext uri="{909E8E84-426E-40DD-AFC4-6F175D3DCCD1}">
                  <a14:hiddenFill xmlns:a14="http://schemas.microsoft.com/office/drawing/2010/main">
                    <a:solidFill>
                      <a:srgbClr val="FFFFFF"/>
                    </a:solidFill>
                  </a14:hiddenFill>
                </a:ext>
              </a:extLst>
            </p:spPr>
          </p:pic>
        </p:grpSp>
        <p:sp>
          <p:nvSpPr>
            <p:cNvPr id="23" name="Oval 22"/>
            <p:cNvSpPr/>
            <p:nvPr/>
          </p:nvSpPr>
          <p:spPr>
            <a:xfrm>
              <a:off x="3515538" y="1450751"/>
              <a:ext cx="1994520" cy="1994520"/>
            </a:xfrm>
            <a:prstGeom prst="ellipse">
              <a:avLst/>
            </a:prstGeom>
            <a:noFill/>
            <a:ln w="76200">
              <a:solidFill>
                <a:srgbClr val="0073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7397"/>
                </a:solidFill>
              </a:endParaRPr>
            </a:p>
          </p:txBody>
        </p:sp>
        <p:sp>
          <p:nvSpPr>
            <p:cNvPr id="27" name="TextBox 26"/>
            <p:cNvSpPr txBox="1"/>
            <p:nvPr/>
          </p:nvSpPr>
          <p:spPr>
            <a:xfrm>
              <a:off x="3174209" y="3621908"/>
              <a:ext cx="2677177" cy="684899"/>
            </a:xfrm>
            <a:prstGeom prst="rect">
              <a:avLst/>
            </a:prstGeom>
            <a:noFill/>
          </p:spPr>
          <p:txBody>
            <a:bodyPr wrap="square" rtlCol="0">
              <a:spAutoFit/>
            </a:bodyPr>
            <a:lstStyle/>
            <a:p>
              <a:pPr algn="ctr"/>
              <a:r>
                <a:rPr lang="en-US" sz="2667" b="1" dirty="0"/>
                <a:t>Coding conventions travel with source</a:t>
              </a:r>
            </a:p>
          </p:txBody>
        </p:sp>
      </p:grpSp>
      <p:grpSp>
        <p:nvGrpSpPr>
          <p:cNvPr id="32" name="Group 31"/>
          <p:cNvGrpSpPr/>
          <p:nvPr/>
        </p:nvGrpSpPr>
        <p:grpSpPr>
          <a:xfrm>
            <a:off x="8085997" y="1934335"/>
            <a:ext cx="3482611" cy="3808075"/>
            <a:chOff x="5920482" y="1450751"/>
            <a:chExt cx="2611958" cy="2856056"/>
          </a:xfrm>
        </p:grpSpPr>
        <p:grpSp>
          <p:nvGrpSpPr>
            <p:cNvPr id="21" name="Group 20"/>
            <p:cNvGrpSpPr/>
            <p:nvPr/>
          </p:nvGrpSpPr>
          <p:grpSpPr>
            <a:xfrm>
              <a:off x="6578390" y="1799940"/>
              <a:ext cx="1296143" cy="1296143"/>
              <a:chOff x="6084167" y="2040468"/>
              <a:chExt cx="1152128" cy="1152128"/>
            </a:xfrm>
          </p:grpSpPr>
          <p:sp>
            <p:nvSpPr>
              <p:cNvPr id="9" name="Oval 8"/>
              <p:cNvSpPr/>
              <p:nvPr/>
            </p:nvSpPr>
            <p:spPr>
              <a:xfrm>
                <a:off x="6399740" y="2126145"/>
                <a:ext cx="508526" cy="600222"/>
              </a:xfrm>
              <a:prstGeom prst="ellipse">
                <a:avLst/>
              </a:prstGeom>
              <a:solidFill>
                <a:srgbClr val="FFC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448"/>
              </a:p>
            </p:txBody>
          </p:sp>
          <p:pic>
            <p:nvPicPr>
              <p:cNvPr id="19" name="Graphic 13" descr="Lightbulb"/>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084167" y="2040468"/>
                <a:ext cx="1152128" cy="1152128"/>
              </a:xfrm>
              <a:prstGeom prst="rect">
                <a:avLst/>
              </a:prstGeom>
              <a:ln>
                <a:noFill/>
              </a:ln>
            </p:spPr>
          </p:pic>
        </p:grpSp>
        <p:sp>
          <p:nvSpPr>
            <p:cNvPr id="24" name="Oval 23"/>
            <p:cNvSpPr/>
            <p:nvPr/>
          </p:nvSpPr>
          <p:spPr>
            <a:xfrm>
              <a:off x="6221648" y="1450751"/>
              <a:ext cx="1994520" cy="1994520"/>
            </a:xfrm>
            <a:prstGeom prst="ellipse">
              <a:avLst/>
            </a:prstGeom>
            <a:noFill/>
            <a:ln w="76200">
              <a:solidFill>
                <a:srgbClr val="0073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7397"/>
                </a:solidFill>
              </a:endParaRPr>
            </a:p>
          </p:txBody>
        </p:sp>
        <p:sp>
          <p:nvSpPr>
            <p:cNvPr id="28" name="TextBox 27"/>
            <p:cNvSpPr txBox="1"/>
            <p:nvPr/>
          </p:nvSpPr>
          <p:spPr>
            <a:xfrm>
              <a:off x="5920482" y="3621908"/>
              <a:ext cx="2611958" cy="684899"/>
            </a:xfrm>
            <a:prstGeom prst="rect">
              <a:avLst/>
            </a:prstGeom>
            <a:noFill/>
          </p:spPr>
          <p:txBody>
            <a:bodyPr wrap="square" rtlCol="0">
              <a:spAutoFit/>
            </a:bodyPr>
            <a:lstStyle/>
            <a:p>
              <a:pPr algn="ctr"/>
              <a:r>
                <a:rPr lang="en-US" sz="2667" b="1" dirty="0"/>
                <a:t>Many refactorings included</a:t>
              </a:r>
            </a:p>
          </p:txBody>
        </p:sp>
      </p:grpSp>
      <p:grpSp>
        <p:nvGrpSpPr>
          <p:cNvPr id="30" name="Group 29"/>
          <p:cNvGrpSpPr/>
          <p:nvPr/>
        </p:nvGrpSpPr>
        <p:grpSpPr>
          <a:xfrm>
            <a:off x="719403" y="1892830"/>
            <a:ext cx="3050939" cy="3849580"/>
            <a:chOff x="646804" y="1419622"/>
            <a:chExt cx="2288204" cy="2887185"/>
          </a:xfrm>
        </p:grpSpPr>
        <p:grpSp>
          <p:nvGrpSpPr>
            <p:cNvPr id="8" name="Group 7"/>
            <p:cNvGrpSpPr/>
            <p:nvPr/>
          </p:nvGrpSpPr>
          <p:grpSpPr>
            <a:xfrm>
              <a:off x="1233492" y="1791306"/>
              <a:ext cx="1167751" cy="1304775"/>
              <a:chOff x="2623932" y="4892391"/>
              <a:chExt cx="3508937" cy="4070367"/>
            </a:xfrm>
          </p:grpSpPr>
          <p:pic>
            <p:nvPicPr>
              <p:cNvPr id="15" name="Picture 14"/>
              <p:cNvPicPr>
                <a:picLocks noChangeAspect="1"/>
              </p:cNvPicPr>
              <p:nvPr/>
            </p:nvPicPr>
            <p:blipFill>
              <a:blip r:embed="rId6"/>
              <a:stretch>
                <a:fillRect/>
              </a:stretch>
            </p:blipFill>
            <p:spPr>
              <a:xfrm>
                <a:off x="2919217" y="5612575"/>
                <a:ext cx="2759342" cy="2669753"/>
              </a:xfrm>
              <a:prstGeom prst="rect">
                <a:avLst/>
              </a:prstGeom>
            </p:spPr>
          </p:pic>
          <p:sp>
            <p:nvSpPr>
              <p:cNvPr id="16" name="Hexagon 15"/>
              <p:cNvSpPr/>
              <p:nvPr/>
            </p:nvSpPr>
            <p:spPr>
              <a:xfrm rot="5400000">
                <a:off x="2343217" y="5173106"/>
                <a:ext cx="4070367" cy="3508937"/>
              </a:xfrm>
              <a:prstGeom prst="hexagon">
                <a:avLst/>
              </a:prstGeom>
              <a:noFill/>
              <a:ln w="254000">
                <a:solidFill>
                  <a:srgbClr val="5A2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48"/>
              </a:p>
            </p:txBody>
          </p:sp>
        </p:grpSp>
        <p:sp>
          <p:nvSpPr>
            <p:cNvPr id="22" name="Oval 21"/>
            <p:cNvSpPr/>
            <p:nvPr/>
          </p:nvSpPr>
          <p:spPr>
            <a:xfrm>
              <a:off x="818495" y="1419622"/>
              <a:ext cx="1994520" cy="1994520"/>
            </a:xfrm>
            <a:prstGeom prst="ellipse">
              <a:avLst/>
            </a:prstGeom>
            <a:noFill/>
            <a:ln w="76200">
              <a:solidFill>
                <a:srgbClr val="0073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rgbClr val="007397"/>
                </a:solidFill>
              </a:endParaRPr>
            </a:p>
          </p:txBody>
        </p:sp>
        <p:sp>
          <p:nvSpPr>
            <p:cNvPr id="29" name="TextBox 28"/>
            <p:cNvSpPr txBox="1"/>
            <p:nvPr/>
          </p:nvSpPr>
          <p:spPr>
            <a:xfrm>
              <a:off x="646804" y="3621908"/>
              <a:ext cx="2288204" cy="684899"/>
            </a:xfrm>
            <a:prstGeom prst="rect">
              <a:avLst/>
            </a:prstGeom>
            <a:noFill/>
          </p:spPr>
          <p:txBody>
            <a:bodyPr wrap="square" rtlCol="0">
              <a:spAutoFit/>
            </a:bodyPr>
            <a:lstStyle/>
            <a:p>
              <a:pPr algn="ctr"/>
              <a:r>
                <a:rPr lang="en-US" sz="2667" b="1" dirty="0"/>
                <a:t>Faster install experience</a:t>
              </a:r>
            </a:p>
          </p:txBody>
        </p:sp>
      </p:grpSp>
    </p:spTree>
    <p:extLst>
      <p:ext uri="{BB962C8B-B14F-4D97-AF65-F5344CB8AC3E}">
        <p14:creationId xmlns:p14="http://schemas.microsoft.com/office/powerpoint/2010/main" val="26766941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a:t>
            </a:r>
          </a:p>
        </p:txBody>
      </p:sp>
      <p:sp>
        <p:nvSpPr>
          <p:cNvPr id="3" name="Content Placeholder 2"/>
          <p:cNvSpPr>
            <a:spLocks noGrp="1"/>
          </p:cNvSpPr>
          <p:nvPr>
            <p:ph idx="1"/>
          </p:nvPr>
        </p:nvSpPr>
        <p:spPr>
          <a:xfrm>
            <a:off x="358989" y="1189176"/>
            <a:ext cx="11319035" cy="4739484"/>
          </a:xfrm>
        </p:spPr>
        <p:txBody>
          <a:bodyPr/>
          <a:lstStyle/>
          <a:p>
            <a:r>
              <a:rPr lang="en-US" sz="2400" b="1" dirty="0"/>
              <a:t>File feature requests/bugs: </a:t>
            </a:r>
            <a:r>
              <a:rPr lang="en-US" sz="2400" dirty="0">
                <a:hlinkClick r:id="rId3"/>
              </a:rPr>
              <a:t>https://github.com/dotnet/roslyn/issues</a:t>
            </a:r>
            <a:r>
              <a:rPr lang="en-US" sz="2400" dirty="0"/>
              <a:t> </a:t>
            </a:r>
          </a:p>
          <a:p>
            <a:r>
              <a:rPr lang="en-US" sz="2400" b="1" dirty="0"/>
              <a:t>Productivity cheat sheet: </a:t>
            </a:r>
            <a:r>
              <a:rPr lang="en-US" sz="2400" dirty="0">
                <a:hlinkClick r:id="rId4"/>
              </a:rPr>
              <a:t>https://aka.ms/vs2017productivityguide</a:t>
            </a:r>
            <a:r>
              <a:rPr lang="en-US" sz="2400" dirty="0"/>
              <a:t> </a:t>
            </a:r>
          </a:p>
          <a:p>
            <a:r>
              <a:rPr lang="en-US" sz="2400" b="1" dirty="0"/>
              <a:t>Productivity overview: </a:t>
            </a:r>
            <a:r>
              <a:rPr lang="en-US" sz="2400" dirty="0">
                <a:hlinkClick r:id="rId5"/>
              </a:rPr>
              <a:t>https://www.visualstudio.com/vs/net-productivity/</a:t>
            </a:r>
            <a:endParaRPr lang="en-US" sz="2400" b="1" dirty="0"/>
          </a:p>
          <a:p>
            <a:r>
              <a:rPr lang="en-US" sz="2400" b="1" dirty="0"/>
              <a:t>Coding convention configuration/enforcement</a:t>
            </a:r>
            <a:r>
              <a:rPr lang="en-US" sz="2400" dirty="0"/>
              <a:t>: </a:t>
            </a:r>
            <a:r>
              <a:rPr lang="en-US" sz="2400" dirty="0">
                <a:hlinkClick r:id="rId6"/>
              </a:rPr>
              <a:t>https://docs.microsoft.com/en-us/visualstudio/ide/editorconfig-code-style-settings-reference</a:t>
            </a:r>
            <a:endParaRPr lang="en-US" sz="2400" dirty="0"/>
          </a:p>
          <a:p>
            <a:r>
              <a:rPr lang="en-US" sz="2400" b="1" dirty="0"/>
              <a:t>Refactorings and code fixes in Visual Studio</a:t>
            </a:r>
            <a:r>
              <a:rPr lang="en-US" sz="2400" dirty="0"/>
              <a:t>: </a:t>
            </a:r>
            <a:r>
              <a:rPr lang="en-US" sz="2400" dirty="0">
                <a:hlinkClick r:id="rId7"/>
              </a:rPr>
              <a:t>https://docs.microsoft.com/en-us/visualstudio/ide/refactoring-code-generation-quick-actions</a:t>
            </a:r>
            <a:endParaRPr lang="en-US" sz="2400" dirty="0"/>
          </a:p>
          <a:p>
            <a:r>
              <a:rPr lang="en-US" sz="2400" b="1" dirty="0"/>
              <a:t>Write your own custom analyzer and code fix</a:t>
            </a:r>
            <a:r>
              <a:rPr lang="en-US" sz="2400" dirty="0"/>
              <a:t>: </a:t>
            </a:r>
            <a:r>
              <a:rPr lang="en-US" sz="2400" dirty="0">
                <a:hlinkClick r:id="rId8"/>
              </a:rPr>
              <a:t>https://github.com/dotnet/roslyn/wiki/Getting-Started-Writing-a-Custom-Analyzer-&amp;-Code-Fix</a:t>
            </a:r>
            <a:endParaRPr lang="en-US" sz="2400" dirty="0"/>
          </a:p>
          <a:p>
            <a:r>
              <a:rPr lang="en-US" sz="2400" b="1" dirty="0"/>
              <a:t>What’s new in C# 7.0 </a:t>
            </a:r>
            <a:r>
              <a:rPr lang="en-US" sz="2400" dirty="0"/>
              <a:t>: </a:t>
            </a:r>
            <a:r>
              <a:rPr lang="en-US" sz="2400" dirty="0">
                <a:hlinkClick r:id="rId9"/>
              </a:rPr>
              <a:t>https://docs.microsoft.com/en-us/dotnet/csharp/whats-new/csharp-7</a:t>
            </a:r>
            <a:endParaRPr lang="en-US" sz="2400" dirty="0"/>
          </a:p>
          <a:p>
            <a:endParaRPr lang="en-US" sz="2400" dirty="0"/>
          </a:p>
          <a:p>
            <a:endParaRPr lang="en-US" sz="4000" dirty="0"/>
          </a:p>
        </p:txBody>
      </p:sp>
    </p:spTree>
    <p:extLst>
      <p:ext uri="{BB962C8B-B14F-4D97-AF65-F5344CB8AC3E}">
        <p14:creationId xmlns:p14="http://schemas.microsoft.com/office/powerpoint/2010/main" val="629238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Related content</a:t>
            </a:r>
          </a:p>
        </p:txBody>
      </p:sp>
      <p:sp>
        <p:nvSpPr>
          <p:cNvPr id="3" name="Text Placeholder 2">
            <a:extLst>
              <a:ext uri="{FF2B5EF4-FFF2-40B4-BE49-F238E27FC236}">
                <a16:creationId xmlns:a16="http://schemas.microsoft.com/office/drawing/2014/main" id="{1B902ECC-204C-497E-8B89-85B1E5067635}"/>
              </a:ext>
            </a:extLst>
          </p:cNvPr>
          <p:cNvSpPr>
            <a:spLocks noGrp="1"/>
          </p:cNvSpPr>
          <p:nvPr>
            <p:ph type="body" sz="quarter" idx="10"/>
          </p:nvPr>
        </p:nvSpPr>
        <p:spPr>
          <a:xfrm>
            <a:off x="269240" y="1189176"/>
            <a:ext cx="11655078" cy="4616648"/>
          </a:xfrm>
        </p:spPr>
        <p:txBody>
          <a:bodyPr/>
          <a:lstStyle/>
          <a:p>
            <a:r>
              <a:rPr lang="en-US" sz="3600" dirty="0"/>
              <a:t>(Day 1) </a:t>
            </a:r>
            <a:r>
              <a:rPr lang="en-US" sz="3600" b="1" dirty="0"/>
              <a:t>Keynote</a:t>
            </a:r>
            <a:r>
              <a:rPr lang="en-US" sz="3600" dirty="0"/>
              <a:t> - Scott Hunter, Mads Torgersen, Miguel de Icaza  </a:t>
            </a:r>
          </a:p>
          <a:p>
            <a:r>
              <a:rPr lang="en-US" sz="3600" dirty="0"/>
              <a:t>(Day 2) </a:t>
            </a:r>
            <a:r>
              <a:rPr lang="en-US" sz="3600" b="1" dirty="0"/>
              <a:t>Supercharge your Debugging in Visual Studio</a:t>
            </a:r>
            <a:r>
              <a:rPr lang="en-US" sz="3600" dirty="0"/>
              <a:t> -Kaycee Anderson, Nikhil Joglekar  </a:t>
            </a:r>
          </a:p>
          <a:p>
            <a:r>
              <a:rPr lang="en-US" sz="3600" dirty="0"/>
              <a:t>(Day 3) </a:t>
            </a:r>
            <a:r>
              <a:rPr lang="en-US" sz="3600" b="1" dirty="0"/>
              <a:t>Getting Started with .NET Part 1 &amp; 2</a:t>
            </a:r>
            <a:r>
              <a:rPr lang="en-US" sz="3600" dirty="0"/>
              <a:t> - Scott Hanselman, Kathleen Dollard</a:t>
            </a:r>
          </a:p>
          <a:p>
            <a:r>
              <a:rPr lang="en-US" sz="3600" dirty="0"/>
              <a:t>(Day 3) </a:t>
            </a:r>
            <a:r>
              <a:rPr lang="en-US" sz="3600" b="1" dirty="0"/>
              <a:t>C# Part 1 &amp; 2 - Introduction to C# </a:t>
            </a:r>
            <a:r>
              <a:rPr lang="en-US" sz="3600" dirty="0"/>
              <a:t>- Bill Wagner</a:t>
            </a:r>
          </a:p>
          <a:p>
            <a:r>
              <a:rPr lang="en-US" sz="3600" dirty="0"/>
              <a:t>(Day 3) </a:t>
            </a:r>
            <a:r>
              <a:rPr lang="en-US" sz="3600" b="1" dirty="0"/>
              <a:t>Get started with F# and .NET Core</a:t>
            </a:r>
            <a:r>
              <a:rPr lang="en-US" sz="3600" dirty="0"/>
              <a:t> - Phillip Carter  </a:t>
            </a:r>
          </a:p>
        </p:txBody>
      </p:sp>
    </p:spTree>
    <p:extLst>
      <p:ext uri="{BB962C8B-B14F-4D97-AF65-F5344CB8AC3E}">
        <p14:creationId xmlns:p14="http://schemas.microsoft.com/office/powerpoint/2010/main" val="1090554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4148AE-22F2-430C-AC4D-A467BDA1C3C4}"/>
              </a:ext>
            </a:extLst>
          </p:cNvPr>
          <p:cNvSpPr txBox="1"/>
          <p:nvPr/>
        </p:nvSpPr>
        <p:spPr>
          <a:xfrm>
            <a:off x="2641600" y="1533236"/>
            <a:ext cx="7620000" cy="3605602"/>
          </a:xfrm>
          <a:prstGeom prst="rect">
            <a:avLst/>
          </a:prstGeom>
          <a:noFill/>
        </p:spPr>
        <p:txBody>
          <a:bodyPr wrap="square" lIns="182880" tIns="146304" rIns="182880" bIns="146304" rtlCol="0">
            <a:spAutoFit/>
          </a:bodyPr>
          <a:lstStyle/>
          <a:p>
            <a:pPr>
              <a:lnSpc>
                <a:spcPct val="90000"/>
              </a:lnSpc>
              <a:spcAft>
                <a:spcPts val="600"/>
              </a:spcAft>
            </a:pPr>
            <a:r>
              <a:rPr lang="en-US" sz="23900">
                <a:solidFill>
                  <a:schemeClr val="bg1"/>
                </a:solidFill>
                <a:latin typeface="Segoe UI" panose="020B0502040204020203" pitchFamily="34" charset="0"/>
                <a:cs typeface="Segoe UI" panose="020B0502040204020203" pitchFamily="34" charset="0"/>
              </a:rPr>
              <a:t>.NET</a:t>
            </a:r>
          </a:p>
        </p:txBody>
      </p:sp>
    </p:spTree>
    <p:extLst>
      <p:ext uri="{BB962C8B-B14F-4D97-AF65-F5344CB8AC3E}">
        <p14:creationId xmlns:p14="http://schemas.microsoft.com/office/powerpoint/2010/main" val="387160896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147CA4-634A-447F-8FA4-95C6D1EE6DDE}"/>
              </a:ext>
            </a:extLst>
          </p:cNvPr>
          <p:cNvSpPr>
            <a:spLocks noGrp="1"/>
          </p:cNvSpPr>
          <p:nvPr>
            <p:ph type="body" sz="quarter" idx="10"/>
          </p:nvPr>
        </p:nvSpPr>
        <p:spPr>
          <a:xfrm>
            <a:off x="269239" y="1189177"/>
            <a:ext cx="11653523" cy="3382529"/>
          </a:xfrm>
        </p:spPr>
        <p:txBody>
          <a:bodyPr/>
          <a:lstStyle/>
          <a:p>
            <a:r>
              <a:rPr lang="en-US" dirty="0"/>
              <a:t>What is Roslyn</a:t>
            </a:r>
          </a:p>
          <a:p>
            <a:r>
              <a:rPr lang="en-US" dirty="0"/>
              <a:t>Investment in performance and reliability</a:t>
            </a:r>
          </a:p>
          <a:p>
            <a:r>
              <a:rPr lang="en-US" dirty="0"/>
              <a:t>Demo: productive right out of the box</a:t>
            </a:r>
          </a:p>
          <a:p>
            <a:r>
              <a:rPr lang="en-US" dirty="0"/>
              <a:t>What’s coming next</a:t>
            </a:r>
          </a:p>
          <a:p>
            <a:endParaRPr lang="en-US" dirty="0"/>
          </a:p>
        </p:txBody>
      </p:sp>
      <p:sp>
        <p:nvSpPr>
          <p:cNvPr id="2" name="Title 1">
            <a:extLst>
              <a:ext uri="{FF2B5EF4-FFF2-40B4-BE49-F238E27FC236}">
                <a16:creationId xmlns:a16="http://schemas.microsoft.com/office/drawing/2014/main" id="{EC6A749A-2A99-4DB1-8566-47BDD4370A88}"/>
              </a:ext>
            </a:extLst>
          </p:cNvPr>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327531477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Roslyn?</a:t>
            </a:r>
          </a:p>
        </p:txBody>
      </p:sp>
      <p:sp>
        <p:nvSpPr>
          <p:cNvPr id="3" name="Content Placeholder 2"/>
          <p:cNvSpPr>
            <a:spLocks noGrp="1"/>
          </p:cNvSpPr>
          <p:nvPr>
            <p:ph idx="1"/>
          </p:nvPr>
        </p:nvSpPr>
        <p:spPr>
          <a:xfrm>
            <a:off x="609600" y="1600201"/>
            <a:ext cx="5486400" cy="1934440"/>
          </a:xfrm>
        </p:spPr>
        <p:txBody>
          <a:bodyPr/>
          <a:lstStyle/>
          <a:p>
            <a:r>
              <a:rPr lang="en-US" dirty="0"/>
              <a:t>C# and Visual Basic compiler</a:t>
            </a:r>
          </a:p>
          <a:p>
            <a:r>
              <a:rPr lang="en-US" dirty="0"/>
              <a:t>Shipped with VS2015</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68076" y="2468894"/>
            <a:ext cx="4496121" cy="2492077"/>
          </a:xfrm>
          <a:prstGeom prst="rect">
            <a:avLst/>
          </a:prstGeom>
        </p:spPr>
      </p:pic>
    </p:spTree>
    <p:extLst>
      <p:ext uri="{BB962C8B-B14F-4D97-AF65-F5344CB8AC3E}">
        <p14:creationId xmlns:p14="http://schemas.microsoft.com/office/powerpoint/2010/main" val="28794929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Roslyn?</a:t>
            </a:r>
          </a:p>
        </p:txBody>
      </p:sp>
      <p:sp>
        <p:nvSpPr>
          <p:cNvPr id="3" name="Content Placeholder 2"/>
          <p:cNvSpPr>
            <a:spLocks noGrp="1"/>
          </p:cNvSpPr>
          <p:nvPr>
            <p:ph idx="1"/>
          </p:nvPr>
        </p:nvSpPr>
        <p:spPr>
          <a:xfrm>
            <a:off x="609600" y="1600201"/>
            <a:ext cx="5486400" cy="2477473"/>
          </a:xfrm>
        </p:spPr>
        <p:txBody>
          <a:bodyPr/>
          <a:lstStyle/>
          <a:p>
            <a:r>
              <a:rPr lang="en-US" dirty="0"/>
              <a:t>Write new features faster</a:t>
            </a:r>
          </a:p>
          <a:p>
            <a:r>
              <a:rPr lang="en-US" dirty="0"/>
              <a:t>Provide open source API</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68076" y="2468894"/>
            <a:ext cx="4496121" cy="2492077"/>
          </a:xfrm>
          <a:prstGeom prst="rect">
            <a:avLst/>
          </a:prstGeom>
        </p:spPr>
      </p:pic>
    </p:spTree>
    <p:extLst>
      <p:ext uri="{BB962C8B-B14F-4D97-AF65-F5344CB8AC3E}">
        <p14:creationId xmlns:p14="http://schemas.microsoft.com/office/powerpoint/2010/main" val="16310005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 Studio 2017…</a:t>
            </a:r>
          </a:p>
        </p:txBody>
      </p:sp>
      <p:sp>
        <p:nvSpPr>
          <p:cNvPr id="4" name="Content Placeholder 3"/>
          <p:cNvSpPr>
            <a:spLocks noGrp="1"/>
          </p:cNvSpPr>
          <p:nvPr>
            <p:ph idx="1"/>
          </p:nvPr>
        </p:nvSpPr>
        <p:spPr>
          <a:xfrm>
            <a:off x="609600" y="1600201"/>
            <a:ext cx="10670976" cy="1270732"/>
          </a:xfrm>
        </p:spPr>
        <p:txBody>
          <a:bodyPr/>
          <a:lstStyle/>
          <a:p>
            <a:pPr marL="0" indent="0">
              <a:buNone/>
            </a:pPr>
            <a:r>
              <a:rPr lang="en-US" dirty="0"/>
              <a:t>is the first major release of Visual Studio since we completed the Roslyn project!</a:t>
            </a:r>
          </a:p>
        </p:txBody>
      </p:sp>
      <p:pic>
        <p:nvPicPr>
          <p:cNvPr id="1026" name="Picture 2" descr="Image result for dotnet bot">
            <a:extLst>
              <a:ext uri="{FF2B5EF4-FFF2-40B4-BE49-F238E27FC236}">
                <a16:creationId xmlns:a16="http://schemas.microsoft.com/office/drawing/2014/main" id="{CAB02105-D547-4F1D-873B-7348B9DFED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4559" y="3200401"/>
            <a:ext cx="2868234" cy="2868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9357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2.08333E-6 -4.44444E-6 L 0.99049 -0.02291 " pathEditMode="relative" rAng="0" ptsTypes="AA">
                                      <p:cBhvr>
                                        <p:cTn id="6" dur="3000" fill="hold"/>
                                        <p:tgtEl>
                                          <p:spTgt spid="1026"/>
                                        </p:tgtEl>
                                        <p:attrNameLst>
                                          <p:attrName>ppt_x</p:attrName>
                                          <p:attrName>ppt_y</p:attrName>
                                        </p:attrNameLst>
                                      </p:cBhvr>
                                      <p:rCtr x="49518" y="-1157"/>
                                    </p:animMotion>
                                  </p:childTnLst>
                                </p:cTn>
                              </p:par>
                              <p:par>
                                <p:cTn id="7" presetID="32" presetClass="emph" presetSubtype="0" repeatCount="4000" fill="hold" nodeType="withEffect">
                                  <p:stCondLst>
                                    <p:cond delay="0"/>
                                  </p:stCondLst>
                                  <p:childTnLst>
                                    <p:animRot by="120000">
                                      <p:cBhvr>
                                        <p:cTn id="8" dur="100" fill="hold">
                                          <p:stCondLst>
                                            <p:cond delay="0"/>
                                          </p:stCondLst>
                                        </p:cTn>
                                        <p:tgtEl>
                                          <p:spTgt spid="1026"/>
                                        </p:tgtEl>
                                        <p:attrNameLst>
                                          <p:attrName>r</p:attrName>
                                        </p:attrNameLst>
                                      </p:cBhvr>
                                    </p:animRot>
                                    <p:animRot by="-240000">
                                      <p:cBhvr>
                                        <p:cTn id="9" dur="200" fill="hold">
                                          <p:stCondLst>
                                            <p:cond delay="200"/>
                                          </p:stCondLst>
                                        </p:cTn>
                                        <p:tgtEl>
                                          <p:spTgt spid="1026"/>
                                        </p:tgtEl>
                                        <p:attrNameLst>
                                          <p:attrName>r</p:attrName>
                                        </p:attrNameLst>
                                      </p:cBhvr>
                                    </p:animRot>
                                    <p:animRot by="240000">
                                      <p:cBhvr>
                                        <p:cTn id="10" dur="200" fill="hold">
                                          <p:stCondLst>
                                            <p:cond delay="400"/>
                                          </p:stCondLst>
                                        </p:cTn>
                                        <p:tgtEl>
                                          <p:spTgt spid="1026"/>
                                        </p:tgtEl>
                                        <p:attrNameLst>
                                          <p:attrName>r</p:attrName>
                                        </p:attrNameLst>
                                      </p:cBhvr>
                                    </p:animRot>
                                    <p:animRot by="-240000">
                                      <p:cBhvr>
                                        <p:cTn id="11" dur="200" fill="hold">
                                          <p:stCondLst>
                                            <p:cond delay="600"/>
                                          </p:stCondLst>
                                        </p:cTn>
                                        <p:tgtEl>
                                          <p:spTgt spid="1026"/>
                                        </p:tgtEl>
                                        <p:attrNameLst>
                                          <p:attrName>r</p:attrName>
                                        </p:attrNameLst>
                                      </p:cBhvr>
                                    </p:animRot>
                                    <p:animRot by="120000">
                                      <p:cBhvr>
                                        <p:cTn id="12" dur="200" fill="hold">
                                          <p:stCondLst>
                                            <p:cond delay="800"/>
                                          </p:stCondLst>
                                        </p:cTn>
                                        <p:tgtEl>
                                          <p:spTgt spid="102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9BED0-828D-4E33-8B28-64D650E98888}"/>
              </a:ext>
            </a:extLst>
          </p:cNvPr>
          <p:cNvSpPr>
            <a:spLocks noGrp="1"/>
          </p:cNvSpPr>
          <p:nvPr>
            <p:ph type="title"/>
          </p:nvPr>
        </p:nvSpPr>
        <p:spPr/>
        <p:txBody>
          <a:bodyPr/>
          <a:lstStyle/>
          <a:p>
            <a:r>
              <a:rPr lang="en-US" dirty="0"/>
              <a:t>Performance and Reliability</a:t>
            </a:r>
          </a:p>
        </p:txBody>
      </p:sp>
      <p:sp>
        <p:nvSpPr>
          <p:cNvPr id="3" name="Content Placeholder 2">
            <a:extLst>
              <a:ext uri="{FF2B5EF4-FFF2-40B4-BE49-F238E27FC236}">
                <a16:creationId xmlns:a16="http://schemas.microsoft.com/office/drawing/2014/main" id="{CA82776A-2738-47CD-8815-0D9FDF01C940}"/>
              </a:ext>
            </a:extLst>
          </p:cNvPr>
          <p:cNvSpPr>
            <a:spLocks noGrp="1"/>
          </p:cNvSpPr>
          <p:nvPr>
            <p:ph idx="1"/>
          </p:nvPr>
        </p:nvSpPr>
        <p:spPr>
          <a:xfrm>
            <a:off x="269241" y="1189178"/>
            <a:ext cx="11653521" cy="2718821"/>
          </a:xfrm>
        </p:spPr>
        <p:txBody>
          <a:bodyPr/>
          <a:lstStyle/>
          <a:p>
            <a:r>
              <a:rPr lang="en-US" dirty="0"/>
              <a:t>Constant monitoring of crash and hang rates</a:t>
            </a:r>
          </a:p>
          <a:p>
            <a:r>
              <a:rPr lang="en-US" dirty="0"/>
              <a:t>Steps to improve perf for large solutions</a:t>
            </a:r>
          </a:p>
          <a:p>
            <a:r>
              <a:rPr lang="en-US" dirty="0"/>
              <a:t>Fast, lightweight install</a:t>
            </a:r>
          </a:p>
          <a:p>
            <a:endParaRPr lang="en-US" dirty="0"/>
          </a:p>
        </p:txBody>
      </p:sp>
    </p:spTree>
    <p:extLst>
      <p:ext uri="{BB962C8B-B14F-4D97-AF65-F5344CB8AC3E}">
        <p14:creationId xmlns:p14="http://schemas.microsoft.com/office/powerpoint/2010/main" val="3668514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9BED0-828D-4E33-8B28-64D650E98888}"/>
              </a:ext>
            </a:extLst>
          </p:cNvPr>
          <p:cNvSpPr>
            <a:spLocks noGrp="1"/>
          </p:cNvSpPr>
          <p:nvPr>
            <p:ph type="title"/>
          </p:nvPr>
        </p:nvSpPr>
        <p:spPr/>
        <p:txBody>
          <a:bodyPr/>
          <a:lstStyle/>
          <a:p>
            <a:r>
              <a:rPr lang="en-US" dirty="0"/>
              <a:t>Things we’ve done to save you time</a:t>
            </a:r>
          </a:p>
        </p:txBody>
      </p:sp>
      <p:sp>
        <p:nvSpPr>
          <p:cNvPr id="3" name="Content Placeholder 2">
            <a:extLst>
              <a:ext uri="{FF2B5EF4-FFF2-40B4-BE49-F238E27FC236}">
                <a16:creationId xmlns:a16="http://schemas.microsoft.com/office/drawing/2014/main" id="{CA82776A-2738-47CD-8815-0D9FDF01C940}"/>
              </a:ext>
            </a:extLst>
          </p:cNvPr>
          <p:cNvSpPr>
            <a:spLocks noGrp="1"/>
          </p:cNvSpPr>
          <p:nvPr>
            <p:ph idx="1"/>
          </p:nvPr>
        </p:nvSpPr>
        <p:spPr>
          <a:xfrm>
            <a:off x="269241" y="1189178"/>
            <a:ext cx="11653521" cy="2718821"/>
          </a:xfrm>
        </p:spPr>
        <p:txBody>
          <a:bodyPr/>
          <a:lstStyle/>
          <a:p>
            <a:r>
              <a:rPr lang="en-US" dirty="0"/>
              <a:t>Moved analysis out of VS process</a:t>
            </a:r>
          </a:p>
          <a:p>
            <a:r>
              <a:rPr lang="en-US" dirty="0"/>
              <a:t>Made a switch for full-solution analysis</a:t>
            </a:r>
          </a:p>
          <a:p>
            <a:r>
              <a:rPr lang="en-US" dirty="0"/>
              <a:t>Improved solution load</a:t>
            </a:r>
          </a:p>
          <a:p>
            <a:r>
              <a:rPr lang="en-US" dirty="0"/>
              <a:t>Faster, lightweight install experience</a:t>
            </a:r>
          </a:p>
        </p:txBody>
      </p:sp>
    </p:spTree>
    <p:extLst>
      <p:ext uri="{BB962C8B-B14F-4D97-AF65-F5344CB8AC3E}">
        <p14:creationId xmlns:p14="http://schemas.microsoft.com/office/powerpoint/2010/main" val="520143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9BED0-828D-4E33-8B28-64D650E98888}"/>
              </a:ext>
            </a:extLst>
          </p:cNvPr>
          <p:cNvSpPr>
            <a:spLocks noGrp="1"/>
          </p:cNvSpPr>
          <p:nvPr>
            <p:ph type="title"/>
          </p:nvPr>
        </p:nvSpPr>
        <p:spPr/>
        <p:txBody>
          <a:bodyPr/>
          <a:lstStyle/>
          <a:p>
            <a:r>
              <a:rPr lang="en-US" dirty="0"/>
              <a:t>Solution Load Improvements</a:t>
            </a:r>
          </a:p>
        </p:txBody>
      </p:sp>
      <p:pic>
        <p:nvPicPr>
          <p:cNvPr id="6" name="DesignTimeBuildOptimization_LoadOrchard">
            <a:hlinkClick r:id="" action="ppaction://media"/>
            <a:extLst>
              <a:ext uri="{FF2B5EF4-FFF2-40B4-BE49-F238E27FC236}">
                <a16:creationId xmlns:a16="http://schemas.microsoft.com/office/drawing/2014/main" id="{C50D4D8D-3A0E-4FB4-9CEC-3BDC8EAE456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233488"/>
            <a:ext cx="12192000" cy="4389437"/>
          </a:xfrm>
          <a:prstGeom prst="rect">
            <a:avLst/>
          </a:prstGeom>
        </p:spPr>
      </p:pic>
    </p:spTree>
    <p:extLst>
      <p:ext uri="{BB962C8B-B14F-4D97-AF65-F5344CB8AC3E}">
        <p14:creationId xmlns:p14="http://schemas.microsoft.com/office/powerpoint/2010/main" val="245279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9BED0-828D-4E33-8B28-64D650E98888}"/>
              </a:ext>
            </a:extLst>
          </p:cNvPr>
          <p:cNvSpPr>
            <a:spLocks noGrp="1"/>
          </p:cNvSpPr>
          <p:nvPr>
            <p:ph type="title"/>
          </p:nvPr>
        </p:nvSpPr>
        <p:spPr/>
        <p:txBody>
          <a:bodyPr/>
          <a:lstStyle/>
          <a:p>
            <a:r>
              <a:rPr lang="en-US" dirty="0"/>
              <a:t>Install Experience</a:t>
            </a:r>
          </a:p>
        </p:txBody>
      </p:sp>
      <p:pic>
        <p:nvPicPr>
          <p:cNvPr id="4" name="Picture 3" descr="A screenshot of a computer&#10;&#10;Description generated with very high confidence">
            <a:extLst>
              <a:ext uri="{FF2B5EF4-FFF2-40B4-BE49-F238E27FC236}">
                <a16:creationId xmlns:a16="http://schemas.microsoft.com/office/drawing/2014/main" id="{0C026597-FC70-4425-85C4-340E87A3844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8140" t="17390" r="8153" b="18283"/>
          <a:stretch/>
        </p:blipFill>
        <p:spPr>
          <a:xfrm>
            <a:off x="515509" y="1317351"/>
            <a:ext cx="8610962" cy="4411655"/>
          </a:xfrm>
          <a:prstGeom prst="rect">
            <a:avLst/>
          </a:prstGeom>
        </p:spPr>
      </p:pic>
      <p:sp>
        <p:nvSpPr>
          <p:cNvPr id="5" name="Rectangle 4">
            <a:extLst>
              <a:ext uri="{FF2B5EF4-FFF2-40B4-BE49-F238E27FC236}">
                <a16:creationId xmlns:a16="http://schemas.microsoft.com/office/drawing/2014/main" id="{4CFB88A1-5E88-403B-AE08-43288290076B}"/>
              </a:ext>
            </a:extLst>
          </p:cNvPr>
          <p:cNvSpPr/>
          <p:nvPr/>
        </p:nvSpPr>
        <p:spPr bwMode="auto">
          <a:xfrm>
            <a:off x="6647632" y="4465413"/>
            <a:ext cx="2386977" cy="392688"/>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54338269"/>
      </p:ext>
    </p:extLst>
  </p:cSld>
  <p:clrMapOvr>
    <a:masterClrMapping/>
  </p:clrMapOvr>
</p:sld>
</file>

<file path=ppt/theme/theme1.xml><?xml version="1.0" encoding="utf-8"?>
<a:theme xmlns:a="http://schemas.openxmlformats.org/drawingml/2006/main" name="Connect_2016_Template_Light">
  <a:themeElements>
    <a:clrScheme name="Custom 1">
      <a:dk1>
        <a:srgbClr val="505050"/>
      </a:dk1>
      <a:lt1>
        <a:srgbClr val="FFFFFF"/>
      </a:lt1>
      <a:dk2>
        <a:srgbClr val="6E3382"/>
      </a:dk2>
      <a:lt2>
        <a:srgbClr val="FFFFFF"/>
      </a:lt2>
      <a:accent1>
        <a:srgbClr val="6E3382"/>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NETConfTemplate.potx" id="{791E7C52-0F54-4EDD-B31C-3F6F82B71167}" vid="{BA4BC412-8770-4304-B10A-2CA11796798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astSharedByUser xmlns="b0e4521d-181b-4aee-b4a8-952b2bc14729">scothu@microsoft.com</LastSharedByUser>
    <SharedWithUsers xmlns="b0e4521d-181b-4aee-b4a8-952b2bc14729">
      <UserInfo>
        <DisplayName>Diego Vega</DisplayName>
        <AccountId>30</AccountId>
        <AccountType/>
      </UserInfo>
      <UserInfo>
        <DisplayName>Daniel Roth</DisplayName>
        <AccountId>31</AccountId>
        <AccountType/>
      </UserInfo>
      <UserInfo>
        <DisplayName>Kasey Uhlenhuth</DisplayName>
        <AccountId>32</AccountId>
        <AccountType/>
      </UserInfo>
      <UserInfo>
        <DisplayName>Andrew Hall (DEVDIV)</DisplayName>
        <AccountId>33</AccountId>
        <AccountType/>
      </UserInfo>
    </SharedWithUsers>
    <LastSharedByTime xmlns="b0e4521d-181b-4aee-b4a8-952b2bc14729">2017-08-02T01:28:32+00:00</LastSharedByTim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38D393254D930438EAEFA57144E97A1" ma:contentTypeVersion="6" ma:contentTypeDescription="Create a new document." ma:contentTypeScope="" ma:versionID="1ab1d48702f2dbd936fe586f8043726f">
  <xsd:schema xmlns:xsd="http://www.w3.org/2001/XMLSchema" xmlns:xs="http://www.w3.org/2001/XMLSchema" xmlns:p="http://schemas.microsoft.com/office/2006/metadata/properties" xmlns:ns2="ed971524-76e7-40a8-a01a-f99956bd178c" xmlns:ns3="b0e4521d-181b-4aee-b4a8-952b2bc14729" targetNamespace="http://schemas.microsoft.com/office/2006/metadata/properties" ma:root="true" ma:fieldsID="4fd0fd4a66fbd0bff1385b057556f9df" ns2:_="" ns3:_="">
    <xsd:import namespace="ed971524-76e7-40a8-a01a-f99956bd178c"/>
    <xsd:import namespace="b0e4521d-181b-4aee-b4a8-952b2bc14729"/>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d971524-76e7-40a8-a01a-f99956bd17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0e4521d-181b-4aee-b4a8-952b2bc14729"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hidden="true" ma:internalName="LastSharedByUser" ma:readOnly="true">
      <xsd:simpleType>
        <xsd:restriction base="dms:Note"/>
      </xsd:simpleType>
    </xsd:element>
    <xsd:element name="LastSharedByTime" ma:index="13"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32051C8-1D54-4CAE-822B-9BF5C05E3E63}">
  <ds:schemaRefs>
    <ds:schemaRef ds:uri="b0e4521d-181b-4aee-b4a8-952b2bc14729"/>
    <ds:schemaRef ds:uri="http://purl.org/dc/terms/"/>
    <ds:schemaRef ds:uri="ed971524-76e7-40a8-a01a-f99956bd178c"/>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8E694AB9-464F-4B73-9FBB-9826DE7A52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d971524-76e7-40a8-a01a-f99956bd178c"/>
    <ds:schemaRef ds:uri="b0e4521d-181b-4aee-b4a8-952b2bc147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479B346-B91C-44CF-9CBE-5329E476BFD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1249</TotalTime>
  <Words>545</Words>
  <Application>Microsoft Office PowerPoint</Application>
  <PresentationFormat>Widescreen</PresentationFormat>
  <Paragraphs>86</Paragraphs>
  <Slides>16</Slides>
  <Notes>13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Segoe</vt:lpstr>
      <vt:lpstr>Segoe UI</vt:lpstr>
      <vt:lpstr>Segoe UI Bold (Headings)</vt:lpstr>
      <vt:lpstr>Segoe UI Light</vt:lpstr>
      <vt:lpstr>Wingdings</vt:lpstr>
      <vt:lpstr>Connect_2016_Template_Light</vt:lpstr>
      <vt:lpstr> Learn. Imagine. Build. .NET Conf  </vt:lpstr>
      <vt:lpstr>Agenda</vt:lpstr>
      <vt:lpstr>What is Roslyn?</vt:lpstr>
      <vt:lpstr>Why Roslyn?</vt:lpstr>
      <vt:lpstr>Visual Studio 2017…</vt:lpstr>
      <vt:lpstr>Performance and Reliability</vt:lpstr>
      <vt:lpstr>Things we’ve done to save you time</vt:lpstr>
      <vt:lpstr>Solution Load Improvements</vt:lpstr>
      <vt:lpstr>Install Experience</vt:lpstr>
      <vt:lpstr>Demo: be productive right away</vt:lpstr>
      <vt:lpstr>Visual Studio 2017 Recap</vt:lpstr>
      <vt:lpstr>What’s coming next…</vt:lpstr>
      <vt:lpstr>Onboarding Experience</vt:lpstr>
      <vt:lpstr>Resources</vt:lpstr>
      <vt:lpstr>Related content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Massi</dc:creator>
  <cp:lastModifiedBy>Kasey Uhlenhuth</cp:lastModifiedBy>
  <cp:revision>4</cp:revision>
  <dcterms:modified xsi:type="dcterms:W3CDTF">2017-09-19T19:34:54Z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0x010100D38D393254D930438EAEFA57144E97A1</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bethma@microsoft.com</vt:lpwstr>
  </property>
  <property fmtid="{D5CDD505-2E9C-101B-9397-08002B2CF9AE}" pid="7" name="MSIP_Label_f42aa342-8706-4288-bd11-ebb85995028c_SetDate">
    <vt:lpwstr>2017-07-28T15:05:09.2926995-07:00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